
<file path=[Content_Types].xml><?xml version="1.0" encoding="utf-8"?>
<Types xmlns="http://schemas.openxmlformats.org/package/2006/content-types">
  <Default Extension="emf" ContentType="image/x-emf"/>
  <Default Extension="jpg" ContentType="image/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468" r:id="rId2"/>
    <p:sldId id="503" r:id="rId3"/>
    <p:sldId id="499" r:id="rId4"/>
    <p:sldId id="504" r:id="rId5"/>
    <p:sldId id="502" r:id="rId6"/>
    <p:sldId id="508" r:id="rId7"/>
    <p:sldId id="509" r:id="rId8"/>
    <p:sldId id="511" r:id="rId9"/>
    <p:sldId id="505" r:id="rId10"/>
    <p:sldId id="264" r:id="rId1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4078AC-7A1C-47E9-8ECD-37F210CED671}" v="405" dt="2023-03-06T02:20:55.275"/>
    <p1510:client id="{71AB1621-AE39-4E1E-9446-FD2D32921D5F}" v="2698" dt="2023-03-05T23:52:26.282"/>
    <p1510:client id="{72CB7152-1FD7-6EA9-067C-6AAD7D7605BB}" v="426" dt="2023-03-05T02:08:11.262"/>
    <p1510:client id="{B76BBDCE-4CAF-AF15-A691-965F90B7ABF1}" v="47" dt="2023-03-06T03:03:25.3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19/04/2023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19/04/2023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1806790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19/04/2023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19/04/2023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923330"/>
          </a:xfrm>
          <a:prstGeom prst="rect">
            <a:avLst/>
          </a:prstGeom>
          <a:noFill/>
        </p:spPr>
        <p:txBody>
          <a:bodyPr wrap="square" rtlCol="0">
            <a:spAutoFit/>
          </a:bodyPr>
          <a:lstStyle/>
          <a:p>
            <a:r>
              <a:rPr lang="es-ES" sz="5400" b="1">
                <a:solidFill>
                  <a:schemeClr val="tx1">
                    <a:lumMod val="75000"/>
                    <a:lumOff val="25000"/>
                  </a:schemeClr>
                </a:solidFill>
                <a:latin typeface="Work Sans" pitchFamily="2" charset="77"/>
              </a:rPr>
              <a:t>Your Bar</a:t>
            </a:r>
          </a:p>
        </p:txBody>
      </p:sp>
      <p:sp>
        <p:nvSpPr>
          <p:cNvPr id="3" name="CuadroTexto 2">
            <a:extLst>
              <a:ext uri="{FF2B5EF4-FFF2-40B4-BE49-F238E27FC236}">
                <a16:creationId xmlns:a16="http://schemas.microsoft.com/office/drawing/2014/main" id="{8FBDEB08-DE5A-B0C2-B0FE-954002411545}"/>
              </a:ext>
            </a:extLst>
          </p:cNvPr>
          <p:cNvSpPr txBox="1">
            <a:spLocks/>
          </p:cNvSpPr>
          <p:nvPr/>
        </p:nvSpPr>
        <p:spPr>
          <a:xfrm>
            <a:off x="6498769" y="2761818"/>
            <a:ext cx="2001545" cy="1334363"/>
          </a:xfrm>
          <a:prstGeom prst="rect">
            <a:avLst/>
          </a:prstGeom>
          <a:noFill/>
          <a:ln>
            <a:solidFill>
              <a:schemeClr val="tx1"/>
            </a:solidFill>
          </a:ln>
        </p:spPr>
        <p:txBody>
          <a:bodyPr wrap="square" lIns="91440" tIns="45720" rIns="91440" bIns="45720" rtlCol="0" anchor="ctr" anchorCtr="0">
            <a:noAutofit/>
          </a:bodyPr>
          <a:lstStyle/>
          <a:p>
            <a:pPr algn="ctr"/>
            <a:endParaRPr lang="es-ES" sz="1600">
              <a:latin typeface="Work Sans Light" pitchFamily="2" charset="77"/>
            </a:endParaRPr>
          </a:p>
        </p:txBody>
      </p:sp>
      <p:sp>
        <p:nvSpPr>
          <p:cNvPr id="5" name="CuadroTexto 4">
            <a:extLst>
              <a:ext uri="{FF2B5EF4-FFF2-40B4-BE49-F238E27FC236}">
                <a16:creationId xmlns:a16="http://schemas.microsoft.com/office/drawing/2014/main" id="{73C65CF2-4CAC-4B81-D093-E60894228000}"/>
              </a:ext>
            </a:extLst>
          </p:cNvPr>
          <p:cNvSpPr txBox="1">
            <a:spLocks/>
          </p:cNvSpPr>
          <p:nvPr/>
        </p:nvSpPr>
        <p:spPr>
          <a:xfrm>
            <a:off x="8500314" y="2761818"/>
            <a:ext cx="2001545" cy="1334363"/>
          </a:xfrm>
          <a:prstGeom prst="rect">
            <a:avLst/>
          </a:prstGeom>
          <a:noFill/>
          <a:ln>
            <a:solidFill>
              <a:schemeClr val="tx1"/>
            </a:solidFill>
          </a:ln>
        </p:spPr>
        <p:txBody>
          <a:bodyPr wrap="square" lIns="91440" tIns="45720" rIns="91440" bIns="45720" rtlCol="0" anchor="ctr" anchorCtr="0">
            <a:noAutofit/>
          </a:bodyPr>
          <a:lstStyle/>
          <a:p>
            <a:pPr algn="ctr"/>
            <a:endParaRPr lang="es-ES" sz="1600">
              <a:latin typeface="Work Sans Light" pitchFamily="2" charset="77"/>
            </a:endParaRPr>
          </a:p>
        </p:txBody>
      </p:sp>
      <p:pic>
        <p:nvPicPr>
          <p:cNvPr id="4" name="Imagen 3">
            <a:extLst>
              <a:ext uri="{FF2B5EF4-FFF2-40B4-BE49-F238E27FC236}">
                <a16:creationId xmlns:a16="http://schemas.microsoft.com/office/drawing/2014/main" id="{7D79D090-9EB6-582A-6FB0-A7B450F6076C}"/>
              </a:ext>
            </a:extLst>
          </p:cNvPr>
          <p:cNvPicPr>
            <a:picLocks noChangeAspect="1"/>
          </p:cNvPicPr>
          <p:nvPr/>
        </p:nvPicPr>
        <p:blipFill>
          <a:blip r:embed="rId3"/>
          <a:stretch>
            <a:fillRect/>
          </a:stretch>
        </p:blipFill>
        <p:spPr>
          <a:xfrm>
            <a:off x="6567014" y="2640328"/>
            <a:ext cx="1859778" cy="1580413"/>
          </a:xfrm>
          <a:prstGeom prst="rect">
            <a:avLst/>
          </a:prstGeom>
        </p:spPr>
      </p:pic>
      <p:pic>
        <p:nvPicPr>
          <p:cNvPr id="8" name="Imagen 7">
            <a:extLst>
              <a:ext uri="{FF2B5EF4-FFF2-40B4-BE49-F238E27FC236}">
                <a16:creationId xmlns:a16="http://schemas.microsoft.com/office/drawing/2014/main" id="{D997460B-7C32-F58B-BC73-134B1C380AC3}"/>
              </a:ext>
            </a:extLst>
          </p:cNvPr>
          <p:cNvPicPr>
            <a:picLocks noChangeAspect="1"/>
          </p:cNvPicPr>
          <p:nvPr/>
        </p:nvPicPr>
        <p:blipFill>
          <a:blip r:embed="rId4"/>
          <a:stretch>
            <a:fillRect/>
          </a:stretch>
        </p:blipFill>
        <p:spPr>
          <a:xfrm>
            <a:off x="8278025" y="2591640"/>
            <a:ext cx="2349166" cy="1761253"/>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4173036" y="675443"/>
            <a:ext cx="3845925" cy="1200329"/>
          </a:xfrm>
          <a:prstGeom prst="rect">
            <a:avLst/>
          </a:prstGeom>
          <a:noFill/>
        </p:spPr>
        <p:txBody>
          <a:bodyPr wrap="none" rtlCol="0">
            <a:spAutoFit/>
          </a:bodyPr>
          <a:lstStyle/>
          <a:p>
            <a:pPr algn="ctr"/>
            <a:r>
              <a:rPr lang="es-ES" sz="7200" dirty="0">
                <a:solidFill>
                  <a:schemeClr val="bg1"/>
                </a:solidFill>
                <a:effectLst>
                  <a:outerShdw blurRad="38100" dist="38100" dir="2700000" algn="tl">
                    <a:srgbClr val="000000">
                      <a:alpha val="43137"/>
                    </a:srgbClr>
                  </a:outerShdw>
                </a:effectLst>
                <a:latin typeface="Work Sans Light" pitchFamily="2" charset="77"/>
              </a:rPr>
              <a:t>Y</a:t>
            </a:r>
            <a:r>
              <a:rPr lang="es-CO" sz="7200" dirty="0">
                <a:solidFill>
                  <a:schemeClr val="bg1"/>
                </a:solidFill>
                <a:effectLst>
                  <a:outerShdw blurRad="38100" dist="38100" dir="2700000" algn="tl">
                    <a:srgbClr val="000000">
                      <a:alpha val="43137"/>
                    </a:srgbClr>
                  </a:outerShdw>
                </a:effectLst>
                <a:latin typeface="Work Sans Light" pitchFamily="2" charset="77"/>
              </a:rPr>
              <a:t>our Bar</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830997"/>
          </a:xfrm>
          <a:prstGeom prst="rect">
            <a:avLst/>
          </a:prstGeom>
          <a:noFill/>
        </p:spPr>
        <p:txBody>
          <a:bodyPr wrap="square" lIns="91440" tIns="45720" rIns="91440" bIns="45720" rtlCol="0" anchor="t">
            <a:spAutoFit/>
          </a:bodyPr>
          <a:lstStyle/>
          <a:p>
            <a:pPr algn="ctr"/>
            <a:r>
              <a:rPr lang="es-ES" sz="1600" dirty="0" err="1">
                <a:solidFill>
                  <a:schemeClr val="bg1"/>
                </a:solidFill>
                <a:effectLst>
                  <a:outerShdw blurRad="38100" dist="38100" dir="2700000" algn="tl">
                    <a:srgbClr val="000000">
                      <a:alpha val="43137"/>
                    </a:srgbClr>
                  </a:outerShdw>
                </a:effectLst>
                <a:latin typeface="Work Sans Light"/>
              </a:rPr>
              <a:t>Wilian</a:t>
            </a:r>
            <a:r>
              <a:rPr lang="es-ES" sz="1600" dirty="0">
                <a:solidFill>
                  <a:schemeClr val="bg1"/>
                </a:solidFill>
                <a:effectLst>
                  <a:outerShdw blurRad="38100" dist="38100" dir="2700000" algn="tl">
                    <a:srgbClr val="000000">
                      <a:alpha val="43137"/>
                    </a:srgbClr>
                  </a:outerShdw>
                </a:effectLst>
                <a:latin typeface="Work Sans Light"/>
              </a:rPr>
              <a:t> Moreno</a:t>
            </a:r>
          </a:p>
          <a:p>
            <a:pPr algn="ctr"/>
            <a:r>
              <a:rPr lang="es-ES" sz="1600" dirty="0">
                <a:solidFill>
                  <a:schemeClr val="bg1"/>
                </a:solidFill>
                <a:effectLst>
                  <a:outerShdw blurRad="38100" dist="38100" dir="2700000" algn="tl">
                    <a:srgbClr val="000000">
                      <a:alpha val="43137"/>
                    </a:srgbClr>
                  </a:outerShdw>
                </a:effectLst>
                <a:latin typeface="Work Sans Light"/>
              </a:rPr>
              <a:t>Salamanca santiago </a:t>
            </a:r>
            <a:endParaRPr lang="es-ES" sz="1600"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1600" dirty="0">
                <a:solidFill>
                  <a:schemeClr val="bg1"/>
                </a:solidFill>
                <a:effectLst>
                  <a:outerShdw blurRad="38100" dist="38100" dir="2700000" algn="tl">
                    <a:srgbClr val="000000">
                      <a:alpha val="43137"/>
                    </a:srgbClr>
                  </a:outerShdw>
                </a:effectLst>
                <a:latin typeface="Work Sans Light"/>
              </a:rPr>
              <a:t>Acosta brayan </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145178" y="1812715"/>
            <a:ext cx="2952260" cy="126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45649" y="1508646"/>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231928" y="2403022"/>
            <a:ext cx="3854368" cy="2554545"/>
          </a:xfrm>
          <a:prstGeom prst="rect">
            <a:avLst/>
          </a:prstGeom>
          <a:noFill/>
        </p:spPr>
        <p:txBody>
          <a:bodyPr wrap="square" lIns="91440" tIns="45720" rIns="91440" bIns="45720" rtlCol="0" anchor="t">
            <a:spAutoFit/>
          </a:bodyPr>
          <a:lstStyle/>
          <a:p>
            <a:r>
              <a:rPr lang="es-ES" sz="1600" dirty="0">
                <a:latin typeface="Work Sans Light"/>
              </a:rPr>
              <a:t>Una de las herramientas más utilizadas en los pequeños negocios es el papel y el bolígrafo.</a:t>
            </a:r>
          </a:p>
          <a:p>
            <a:endParaRPr lang="es-ES" sz="1600" dirty="0">
              <a:latin typeface="Work Sans Light"/>
            </a:endParaRPr>
          </a:p>
          <a:p>
            <a:r>
              <a:rPr lang="es-ES" sz="1600" dirty="0">
                <a:latin typeface="Work Sans Light"/>
              </a:rPr>
              <a:t>Se construirá un sistema de información dirigido a negocios, para automatizar el registro de inventario, buscando mejorar los procesos haciéndolos más agiles y asequibles.</a:t>
            </a:r>
          </a:p>
          <a:p>
            <a:endParaRPr lang="es-ES" sz="1600" dirty="0">
              <a:latin typeface="Work Sans Light" pitchFamily="2" charset="77"/>
            </a:endParaRPr>
          </a:p>
        </p:txBody>
      </p:sp>
      <p:pic>
        <p:nvPicPr>
          <p:cNvPr id="2" name="Imagen 1">
            <a:extLst>
              <a:ext uri="{FF2B5EF4-FFF2-40B4-BE49-F238E27FC236}">
                <a16:creationId xmlns:a16="http://schemas.microsoft.com/office/drawing/2014/main" id="{59FD9438-3775-F9BE-7BA2-0449E853AC71}"/>
              </a:ext>
            </a:extLst>
          </p:cNvPr>
          <p:cNvPicPr>
            <a:picLocks noChangeAspect="1"/>
          </p:cNvPicPr>
          <p:nvPr/>
        </p:nvPicPr>
        <p:blipFill rotWithShape="1">
          <a:blip r:embed="rId4"/>
          <a:srcRect r="20335"/>
          <a:stretch/>
        </p:blipFill>
        <p:spPr>
          <a:xfrm>
            <a:off x="5463332" y="1248903"/>
            <a:ext cx="6414612" cy="5292968"/>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chemeClr val="bg1"/>
                </a:solidFill>
                <a:latin typeface="Work Sans Medium" pitchFamily="2" charset="77"/>
              </a:rPr>
              <a:t>Y</a:t>
            </a:r>
            <a:r>
              <a:rPr lang="es-CO" dirty="0">
                <a:solidFill>
                  <a:schemeClr val="bg1"/>
                </a:solidFill>
                <a:latin typeface="Work Sans Medium" pitchFamily="2" charset="77"/>
              </a:rPr>
              <a:t>our Bar</a:t>
            </a:r>
          </a:p>
        </p:txBody>
      </p:sp>
      <p:sp>
        <p:nvSpPr>
          <p:cNvPr id="2" name="CuadroTexto 1">
            <a:extLst>
              <a:ext uri="{FF2B5EF4-FFF2-40B4-BE49-F238E27FC236}">
                <a16:creationId xmlns:a16="http://schemas.microsoft.com/office/drawing/2014/main" id="{72D24723-360A-B357-B421-17CF33D4C0B4}"/>
              </a:ext>
            </a:extLst>
          </p:cNvPr>
          <p:cNvSpPr txBox="1">
            <a:spLocks/>
          </p:cNvSpPr>
          <p:nvPr/>
        </p:nvSpPr>
        <p:spPr>
          <a:xfrm>
            <a:off x="1263775" y="3237807"/>
            <a:ext cx="2001545" cy="1334363"/>
          </a:xfrm>
          <a:prstGeom prst="rect">
            <a:avLst/>
          </a:prstGeom>
          <a:noFill/>
          <a:ln>
            <a:solidFill>
              <a:schemeClr val="tx1"/>
            </a:solidFill>
          </a:ln>
        </p:spPr>
        <p:txBody>
          <a:bodyPr wrap="square" rtlCol="0" anchor="ctr" anchorCtr="0">
            <a:noAutofit/>
          </a:bodyPr>
          <a:lstStyle/>
          <a:p>
            <a:pPr algn="ctr"/>
            <a:endParaRPr lang="es-CO" sz="1600">
              <a:latin typeface="Work Sans Light" pitchFamily="2" charset="77"/>
            </a:endParaRPr>
          </a:p>
        </p:txBody>
      </p:sp>
      <p:sp>
        <p:nvSpPr>
          <p:cNvPr id="4" name="CuadroTexto 3">
            <a:extLst>
              <a:ext uri="{FF2B5EF4-FFF2-40B4-BE49-F238E27FC236}">
                <a16:creationId xmlns:a16="http://schemas.microsoft.com/office/drawing/2014/main" id="{6CD37F32-D413-C0B0-1883-F0E6FE54B3BB}"/>
              </a:ext>
            </a:extLst>
          </p:cNvPr>
          <p:cNvSpPr txBox="1">
            <a:spLocks/>
          </p:cNvSpPr>
          <p:nvPr/>
        </p:nvSpPr>
        <p:spPr>
          <a:xfrm>
            <a:off x="3265320" y="3237807"/>
            <a:ext cx="2001545" cy="1334363"/>
          </a:xfrm>
          <a:prstGeom prst="rect">
            <a:avLst/>
          </a:prstGeom>
          <a:noFill/>
          <a:ln>
            <a:solidFill>
              <a:schemeClr val="tx1"/>
            </a:solidFill>
          </a:ln>
        </p:spPr>
        <p:txBody>
          <a:bodyPr wrap="square" rtlCol="0" anchor="ctr" anchorCtr="0">
            <a:noAutofit/>
          </a:bodyPr>
          <a:lstStyle/>
          <a:p>
            <a:pPr algn="ctr"/>
            <a:endParaRPr lang="es-ES" sz="1600">
              <a:latin typeface="Work Sans Light" pitchFamily="2" charset="77"/>
            </a:endParaRP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a:latin typeface="Work Sans Light" pitchFamily="2" charset="77"/>
              </a:rPr>
              <a:t>Problema</a:t>
            </a:r>
          </a:p>
          <a:p>
            <a:r>
              <a:rPr lang="es-CO" sz="3200" b="1">
                <a:latin typeface="Work Sans Light" pitchFamily="2" charset="77"/>
              </a:rPr>
              <a:t>Objetivos</a:t>
            </a:r>
          </a:p>
          <a:p>
            <a:r>
              <a:rPr lang="es-CO" sz="3200" b="1">
                <a:latin typeface="Work Sans Light" pitchFamily="2" charset="77"/>
              </a:rPr>
              <a:t>Justificación</a:t>
            </a:r>
          </a:p>
          <a:p>
            <a:r>
              <a:rPr lang="es-CO" sz="3200" b="1">
                <a:latin typeface="Work Sans Light" pitchFamily="2" charset="77"/>
              </a:rPr>
              <a:t>Alcance</a:t>
            </a:r>
          </a:p>
          <a:p>
            <a:r>
              <a:rPr lang="es-CO" sz="3200" b="1">
                <a:latin typeface="Work Sans Light" pitchFamily="2" charset="77"/>
              </a:rPr>
              <a:t>Delimitación</a:t>
            </a:r>
          </a:p>
          <a:p>
            <a:r>
              <a:rPr lang="es-CO" sz="3200" b="1">
                <a:latin typeface="Work Sans Light" pitchFamily="2" charset="77"/>
              </a:rPr>
              <a:t>Entregables Trimestre</a:t>
            </a:r>
          </a:p>
        </p:txBody>
      </p:sp>
      <p:pic>
        <p:nvPicPr>
          <p:cNvPr id="7" name="Imagen 6">
            <a:extLst>
              <a:ext uri="{FF2B5EF4-FFF2-40B4-BE49-F238E27FC236}">
                <a16:creationId xmlns:a16="http://schemas.microsoft.com/office/drawing/2014/main" id="{49FCDBA7-5D8F-3CD1-2962-DECC9C6D1B3F}"/>
              </a:ext>
            </a:extLst>
          </p:cNvPr>
          <p:cNvPicPr>
            <a:picLocks noChangeAspect="1"/>
          </p:cNvPicPr>
          <p:nvPr/>
        </p:nvPicPr>
        <p:blipFill>
          <a:blip r:embed="rId3"/>
          <a:stretch>
            <a:fillRect/>
          </a:stretch>
        </p:blipFill>
        <p:spPr>
          <a:xfrm>
            <a:off x="1405542" y="3114781"/>
            <a:ext cx="1859778" cy="1580413"/>
          </a:xfrm>
          <a:prstGeom prst="rect">
            <a:avLst/>
          </a:prstGeom>
        </p:spPr>
      </p:pic>
      <p:pic>
        <p:nvPicPr>
          <p:cNvPr id="9" name="Imagen 8">
            <a:extLst>
              <a:ext uri="{FF2B5EF4-FFF2-40B4-BE49-F238E27FC236}">
                <a16:creationId xmlns:a16="http://schemas.microsoft.com/office/drawing/2014/main" id="{4C1C065B-640C-A5E1-7509-E850F0C4042D}"/>
              </a:ext>
            </a:extLst>
          </p:cNvPr>
          <p:cNvPicPr>
            <a:picLocks noChangeAspect="1"/>
          </p:cNvPicPr>
          <p:nvPr/>
        </p:nvPicPr>
        <p:blipFill>
          <a:blip r:embed="rId4"/>
          <a:stretch>
            <a:fillRect/>
          </a:stretch>
        </p:blipFill>
        <p:spPr>
          <a:xfrm>
            <a:off x="3091509" y="3132414"/>
            <a:ext cx="2349166" cy="1761253"/>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Problema</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endParaRPr lang="es-ES" sz="1600" b="1">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278094"/>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r>
              <a:rPr lang="es-MX" sz="1600" dirty="0">
                <a:latin typeface="Work Sans Light"/>
              </a:rPr>
              <a:t>“Bel ange¨ es un establecimiento (Bar) ubicado en Soacha, compartir, que se dedica a la comercialización y servicio al cliente, de licores y coctelería, enfocada a la temática de (Rock) el cual su problema es el registro de las actividades económicas y de registros como ventas, facturación, ganancias, inversión e inventario. Afectando directamente a la administración del negocio, no se tiene un control de estas actividades ya mencionadas</a:t>
            </a:r>
          </a:p>
          <a:p>
            <a:pPr marL="285750" indent="-285750">
              <a:buFont typeface="Arial" panose="020B0604020202020204" pitchFamily="34" charset="0"/>
              <a:buChar char="•"/>
            </a:pPr>
            <a:endParaRPr lang="es-MX" sz="1600" dirty="0">
              <a:latin typeface="Work Sans Light" pitchFamily="2" charset="77"/>
            </a:endParaRPr>
          </a:p>
          <a:p>
            <a:endParaRPr lang="es-MX" sz="1600" dirty="0">
              <a:solidFill>
                <a:srgbClr val="FF0000"/>
              </a:solidFill>
              <a:latin typeface="Work Sans Light" pitchFamily="2" charset="77"/>
            </a:endParaRPr>
          </a:p>
          <a:p>
            <a:r>
              <a:rPr lang="es-MX" sz="1600" dirty="0">
                <a:latin typeface="Work Sans Light"/>
              </a:rPr>
              <a:t>Cuyos procesos que se requieren para su funcionamiento son:</a:t>
            </a:r>
          </a:p>
          <a:p>
            <a:r>
              <a:rPr lang="es-MX" sz="1600" dirty="0">
                <a:latin typeface="Work Sans Light"/>
              </a:rPr>
              <a:t>Compra de licores e insumos</a:t>
            </a:r>
          </a:p>
          <a:p>
            <a:r>
              <a:rPr lang="es-MX" sz="1600" dirty="0">
                <a:latin typeface="Work Sans Light"/>
              </a:rPr>
              <a:t>Venta</a:t>
            </a:r>
          </a:p>
          <a:p>
            <a:r>
              <a:rPr lang="es-MX" sz="1600" dirty="0">
                <a:latin typeface="Work Sans Light"/>
              </a:rPr>
              <a:t>Proceso de contabilidad </a:t>
            </a:r>
          </a:p>
          <a:p>
            <a:r>
              <a:rPr lang="es-MX" sz="1600" dirty="0">
                <a:latin typeface="Work Sans Light"/>
              </a:rPr>
              <a:t>Facturación</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endParaRPr lang="es-MX" sz="1600" dirty="0">
              <a:solidFill>
                <a:srgbClr val="FF0000"/>
              </a:solidFill>
              <a:latin typeface="Work Sans Light"/>
            </a:endParaRPr>
          </a:p>
          <a:p>
            <a:r>
              <a:rPr lang="es-MX" sz="1600" dirty="0">
                <a:latin typeface="Work Sans Light"/>
              </a:rPr>
              <a:t>Se realizo entrevista al dueño del establecimiento, planteando preguntas filtro para conocer el negocio y su funcionamiento, se pudo validar las necesidades del negocio por medio de la recolección de la información, como prioridad ponerse en contexto con el negocio y apropiarnos de su funcionamiento.</a:t>
            </a:r>
            <a:endParaRPr lang="es-MX" sz="1600" dirty="0">
              <a:solidFill>
                <a:srgbClr val="FF0000"/>
              </a:solidFill>
              <a:latin typeface="Work Sans Light"/>
            </a:endParaRPr>
          </a:p>
        </p:txBody>
      </p:sp>
      <p:pic>
        <p:nvPicPr>
          <p:cNvPr id="3" name="Imagen 2">
            <a:extLst>
              <a:ext uri="{FF2B5EF4-FFF2-40B4-BE49-F238E27FC236}">
                <a16:creationId xmlns:a16="http://schemas.microsoft.com/office/drawing/2014/main" id="{731BD724-797C-5526-8B01-74A3F2AE0F73}"/>
              </a:ext>
            </a:extLst>
          </p:cNvPr>
          <p:cNvPicPr>
            <a:picLocks noChangeAspect="1"/>
          </p:cNvPicPr>
          <p:nvPr/>
        </p:nvPicPr>
        <p:blipFill>
          <a:blip r:embed="rId2"/>
          <a:stretch>
            <a:fillRect/>
          </a:stretch>
        </p:blipFill>
        <p:spPr>
          <a:xfrm>
            <a:off x="8865551" y="466744"/>
            <a:ext cx="737593" cy="626796"/>
          </a:xfrm>
          <a:prstGeom prst="rect">
            <a:avLst/>
          </a:prstGeom>
        </p:spPr>
      </p:pic>
      <p:pic>
        <p:nvPicPr>
          <p:cNvPr id="7" name="Imagen 6">
            <a:extLst>
              <a:ext uri="{FF2B5EF4-FFF2-40B4-BE49-F238E27FC236}">
                <a16:creationId xmlns:a16="http://schemas.microsoft.com/office/drawing/2014/main" id="{9684476C-9834-1441-183D-C69C91012801}"/>
              </a:ext>
            </a:extLst>
          </p:cNvPr>
          <p:cNvPicPr>
            <a:picLocks noChangeAspect="1"/>
          </p:cNvPicPr>
          <p:nvPr/>
        </p:nvPicPr>
        <p:blipFill>
          <a:blip r:embed="rId3"/>
          <a:stretch>
            <a:fillRect/>
          </a:stretch>
        </p:blipFill>
        <p:spPr>
          <a:xfrm>
            <a:off x="9603144" y="508463"/>
            <a:ext cx="1368692" cy="630066"/>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351811"/>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467110" y="908590"/>
            <a:ext cx="5042916" cy="2308324"/>
          </a:xfrm>
          <a:prstGeom prst="rect">
            <a:avLst/>
          </a:prstGeom>
          <a:noFill/>
        </p:spPr>
        <p:txBody>
          <a:bodyPr wrap="square" lIns="91440" tIns="45720" rIns="91440" bIns="45720" rtlCol="0" anchor="t">
            <a:spAutoFit/>
          </a:bodyPr>
          <a:lstStyle/>
          <a:p>
            <a:r>
              <a:rPr lang="es-ES" dirty="0">
                <a:latin typeface="Arial" panose="020B0604020202020204" pitchFamily="34" charset="0"/>
                <a:ea typeface="Arial" panose="020B0604020202020204" pitchFamily="34" charset="0"/>
              </a:rPr>
              <a:t>Desarrollar</a:t>
            </a:r>
            <a:r>
              <a:rPr lang="es-ES" sz="1800" dirty="0">
                <a:effectLst/>
                <a:latin typeface="Arial" panose="020B0604020202020204" pitchFamily="34" charset="0"/>
                <a:ea typeface="Arial" panose="020B0604020202020204" pitchFamily="34" charset="0"/>
              </a:rPr>
              <a:t> un sistema de información que permita al administrador del Bar tener un control sobre la contabilidad, inventario, facturación, productos y ventas realizadas. Se tendrá la opción de tener un registro actualizado constante por cada mesa del establecimiento, así saber los productos que se han consumido</a:t>
            </a:r>
            <a:r>
              <a:rPr lang="es-MX" sz="1600" dirty="0">
                <a:latin typeface="Work Sans Light"/>
              </a:rPr>
              <a:t> </a:t>
            </a:r>
          </a:p>
        </p:txBody>
      </p:sp>
      <p:sp>
        <p:nvSpPr>
          <p:cNvPr id="5" name="Rectángulo 4">
            <a:extLst>
              <a:ext uri="{FF2B5EF4-FFF2-40B4-BE49-F238E27FC236}">
                <a16:creationId xmlns:a16="http://schemas.microsoft.com/office/drawing/2014/main" id="{F5CB49A8-7161-5037-729C-90C8765D1574}"/>
              </a:ext>
            </a:extLst>
          </p:cNvPr>
          <p:cNvSpPr/>
          <p:nvPr/>
        </p:nvSpPr>
        <p:spPr>
          <a:xfrm>
            <a:off x="467110" y="378514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56218" y="3690769"/>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556218" y="4260920"/>
            <a:ext cx="5413365" cy="280076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s-MX" sz="1600" dirty="0">
                <a:latin typeface="Work Sans Light"/>
              </a:rPr>
              <a:t>Gestionar los Usuarios de la Empresa </a:t>
            </a:r>
            <a:endParaRPr lang="es-MX" sz="1600" dirty="0">
              <a:latin typeface="Work Sans Light" pitchFamily="2" charset="77"/>
            </a:endParaRPr>
          </a:p>
          <a:p>
            <a:r>
              <a:rPr lang="es-MX" sz="1600" dirty="0">
                <a:latin typeface="Work Sans Light"/>
              </a:rPr>
              <a:t>     (Administrador y auxiliar)</a:t>
            </a:r>
            <a:endParaRPr lang="es-MX" sz="1600" dirty="0">
              <a:latin typeface="Work Sans Light" pitchFamily="2" charset="77"/>
            </a:endParaRPr>
          </a:p>
          <a:p>
            <a:r>
              <a:rPr lang="es-MX" sz="1600" dirty="0">
                <a:latin typeface="Work Sans Light"/>
              </a:rPr>
              <a:t> .</a:t>
            </a:r>
            <a:endParaRPr lang="es-MX" dirty="0">
              <a:cs typeface="Calibri" panose="020F0502020204030204"/>
            </a:endParaRPr>
          </a:p>
          <a:p>
            <a:pPr marL="285750" indent="-285750">
              <a:buFont typeface="Arial" panose="020B0604020202020204" pitchFamily="34" charset="0"/>
              <a:buChar char="•"/>
            </a:pPr>
            <a:r>
              <a:rPr lang="es-MX" sz="1600" dirty="0">
                <a:latin typeface="Work Sans Light"/>
              </a:rPr>
              <a:t>Gestionar inventarios en ingresos y egresos </a:t>
            </a:r>
          </a:p>
          <a:p>
            <a:pPr marL="285750" indent="-285750">
              <a:buFont typeface="Arial" panose="020B0604020202020204" pitchFamily="34" charset="0"/>
              <a:buChar char="•"/>
            </a:pPr>
            <a:endParaRPr lang="es-MX" sz="1600" dirty="0">
              <a:latin typeface="Work Sans Light"/>
            </a:endParaRPr>
          </a:p>
          <a:p>
            <a:pPr marL="285750" indent="-285750">
              <a:buFont typeface="Arial" panose="020B0604020202020204" pitchFamily="34" charset="0"/>
              <a:buChar char="•"/>
            </a:pPr>
            <a:r>
              <a:rPr lang="es-MX" sz="1600" dirty="0">
                <a:latin typeface="Work Sans Light"/>
              </a:rPr>
              <a:t>Gestionar registro de ventas</a:t>
            </a:r>
          </a:p>
          <a:p>
            <a:pPr marL="285750" indent="-285750">
              <a:buFont typeface="Arial" panose="020B0604020202020204" pitchFamily="34" charset="0"/>
              <a:buChar char="•"/>
            </a:pPr>
            <a:endParaRPr lang="es-MX" sz="1600" dirty="0">
              <a:latin typeface="Work Sans Light"/>
            </a:endParaRPr>
          </a:p>
          <a:p>
            <a:pPr marL="285750" indent="-285750">
              <a:buFont typeface="Arial" panose="020B0604020202020204" pitchFamily="34" charset="0"/>
              <a:buChar char="•"/>
            </a:pPr>
            <a:r>
              <a:rPr lang="es-MX" sz="1600" dirty="0">
                <a:latin typeface="Work Sans Light"/>
              </a:rPr>
              <a:t>Gestionar facturación electrónica</a:t>
            </a:r>
          </a:p>
          <a:p>
            <a:endParaRPr lang="es-MX" sz="1600" dirty="0">
              <a:latin typeface="Work Sans Light"/>
            </a:endParaRPr>
          </a:p>
          <a:p>
            <a:pPr marL="285750" indent="-285750">
              <a:buFont typeface="Arial" panose="020B0604020202020204" pitchFamily="34" charset="0"/>
              <a:buChar char="•"/>
            </a:pPr>
            <a:endParaRPr lang="es-MX" sz="1600" dirty="0">
              <a:latin typeface="Work Sans Light"/>
            </a:endParaRPr>
          </a:p>
          <a:p>
            <a:r>
              <a:rPr lang="es-MX" sz="1600" dirty="0">
                <a:latin typeface="Work Sans Light"/>
              </a:rPr>
              <a:t>.</a:t>
            </a:r>
            <a:endParaRPr lang="es-MX" dirty="0">
              <a:cs typeface="Calibri"/>
            </a:endParaRPr>
          </a:p>
        </p:txBody>
      </p:sp>
      <p:pic>
        <p:nvPicPr>
          <p:cNvPr id="12" name="Imagen 11">
            <a:extLst>
              <a:ext uri="{FF2B5EF4-FFF2-40B4-BE49-F238E27FC236}">
                <a16:creationId xmlns:a16="http://schemas.microsoft.com/office/drawing/2014/main" id="{0F70791A-F24A-F086-940A-04D9E3643120}"/>
              </a:ext>
            </a:extLst>
          </p:cNvPr>
          <p:cNvPicPr>
            <a:picLocks noChangeAspect="1"/>
          </p:cNvPicPr>
          <p:nvPr/>
        </p:nvPicPr>
        <p:blipFill rotWithShape="1">
          <a:blip r:embed="rId2"/>
          <a:srcRect r="20335"/>
          <a:stretch/>
        </p:blipFill>
        <p:spPr>
          <a:xfrm>
            <a:off x="5599134" y="1312277"/>
            <a:ext cx="6414612" cy="5292968"/>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Justificación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endParaRPr lang="es-ES" sz="1600" b="1">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770537"/>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endParaRPr lang="es-MX" sz="1600" dirty="0">
              <a:latin typeface="Work Sans Light" pitchFamily="2" charset="77"/>
            </a:endParaRPr>
          </a:p>
          <a:p>
            <a:r>
              <a:rPr lang="es-MX" sz="1600" dirty="0">
                <a:latin typeface="Work Sans Light"/>
              </a:rPr>
              <a:t>La solución se propone el desarrollo de un Sistema de Información denominado YOUR BAR que sirva como herramienta software de apoyo al seguimiento del/los </a:t>
            </a:r>
            <a:r>
              <a:rPr lang="es-MX" sz="1600" dirty="0">
                <a:latin typeface="Work Sans Light"/>
                <a:ea typeface="+mn-lt"/>
                <a:cs typeface="+mn-lt"/>
              </a:rPr>
              <a:t>Compre de licores e insumos de registro en ventas y registros para la contabilidad.</a:t>
            </a:r>
            <a:endParaRPr lang="es-MX" sz="1400" dirty="0">
              <a:ea typeface="+mn-lt"/>
              <a:cs typeface="+mn-lt"/>
            </a:endParaRPr>
          </a:p>
          <a:p>
            <a:pPr marL="285750" indent="-285750">
              <a:buFont typeface="Arial" panose="020B0604020202020204" pitchFamily="34" charset="0"/>
              <a:buChar char="•"/>
            </a:pPr>
            <a:endParaRPr lang="es-MX" sz="1600" dirty="0">
              <a:latin typeface="Work Sans Light" pitchFamily="2" charset="77"/>
              <a:ea typeface="+mn-lt"/>
              <a:cs typeface="+mn-lt"/>
            </a:endParaRPr>
          </a:p>
          <a:p>
            <a:r>
              <a:rPr lang="es-MX" sz="1600" dirty="0">
                <a:latin typeface="Work Sans Light"/>
              </a:rPr>
              <a:t>La importancia del Sistema Permitirá la gestión de los [Administrador y auxiliar ] como usuarios de la Empresa BEL ANGE Bar y coctelería . En la gestión de datos   para los Perfiles Usuario que podrán realizar  acciones del Sistema en beneficios con las necesidades encontradas. En el registro de productos  los Perfiles Usuario administrador  podrán realizar acciones del Sistema en beneficios de la empresa y para mejorar su rotación de acuerdo con las necesidades encontradas. Finalmente, facilitará la gestión de reportes gráficos e impresos, necesarios para la toma de decisiones del personal administrativo de la Empresa BEL ANGE. </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a:rPr>
              <a:t>El aporte al Sector el Sistema YOUR BAR servirá como aporte al sector compartir, como un punto de comercio que se desarrolla tecnológicamente disminuyendo el uso de papeles como hojas y billetes, impactando al medio ambiente y a la seguridad de la zona .</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endParaRPr lang="es-MX" sz="1600" b="1" dirty="0">
              <a:latin typeface="Work Sans Light"/>
            </a:endParaRPr>
          </a:p>
          <a:p>
            <a:pPr marL="285750" indent="-285750">
              <a:buFont typeface="Arial" panose="020B0604020202020204" pitchFamily="34" charset="0"/>
              <a:buChar char="•"/>
            </a:pPr>
            <a:endParaRPr lang="es-MX" sz="1600" b="1" dirty="0">
              <a:latin typeface="Work Sans Light" pitchFamily="2" charset="77"/>
            </a:endParaRPr>
          </a:p>
        </p:txBody>
      </p:sp>
      <p:pic>
        <p:nvPicPr>
          <p:cNvPr id="7" name="Imagen 6">
            <a:extLst>
              <a:ext uri="{FF2B5EF4-FFF2-40B4-BE49-F238E27FC236}">
                <a16:creationId xmlns:a16="http://schemas.microsoft.com/office/drawing/2014/main" id="{89F0652D-CC0D-8AA2-FF09-31D35C22AF35}"/>
              </a:ext>
            </a:extLst>
          </p:cNvPr>
          <p:cNvPicPr>
            <a:picLocks noChangeAspect="1"/>
          </p:cNvPicPr>
          <p:nvPr/>
        </p:nvPicPr>
        <p:blipFill>
          <a:blip r:embed="rId2"/>
          <a:stretch>
            <a:fillRect/>
          </a:stretch>
        </p:blipFill>
        <p:spPr>
          <a:xfrm>
            <a:off x="8865551" y="466744"/>
            <a:ext cx="737593" cy="626796"/>
          </a:xfrm>
          <a:prstGeom prst="rect">
            <a:avLst/>
          </a:prstGeom>
        </p:spPr>
      </p:pic>
      <p:pic>
        <p:nvPicPr>
          <p:cNvPr id="8" name="Imagen 7">
            <a:extLst>
              <a:ext uri="{FF2B5EF4-FFF2-40B4-BE49-F238E27FC236}">
                <a16:creationId xmlns:a16="http://schemas.microsoft.com/office/drawing/2014/main" id="{6D02E88C-852C-5472-55CC-F28FFB2DDC88}"/>
              </a:ext>
            </a:extLst>
          </p:cNvPr>
          <p:cNvPicPr>
            <a:picLocks noChangeAspect="1"/>
          </p:cNvPicPr>
          <p:nvPr/>
        </p:nvPicPr>
        <p:blipFill>
          <a:blip r:embed="rId3"/>
          <a:stretch>
            <a:fillRect/>
          </a:stretch>
        </p:blipFill>
        <p:spPr>
          <a:xfrm>
            <a:off x="9603144" y="508463"/>
            <a:ext cx="1368692" cy="630066"/>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Alcance</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endParaRPr lang="es-ES" sz="1600" b="1">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5755422"/>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r>
              <a:rPr lang="es-MX" sz="1600" b="1" dirty="0">
                <a:latin typeface="Work Sans Light" pitchFamily="2" charset="77"/>
              </a:rPr>
              <a:t>Administrador:</a:t>
            </a:r>
            <a:br>
              <a:rPr lang="es-MX" sz="1600" dirty="0">
                <a:latin typeface="Work Sans Light" pitchFamily="2" charset="77"/>
              </a:rPr>
            </a:br>
            <a:r>
              <a:rPr lang="es-MX" sz="1600" dirty="0">
                <a:latin typeface="Work Sans Light" pitchFamily="2" charset="77"/>
              </a:rPr>
              <a:t>*Gestionar Usuarios(Registrar, Modificar y Eliminar)</a:t>
            </a:r>
            <a:br>
              <a:rPr lang="es-MX" sz="1600" dirty="0">
                <a:latin typeface="Work Sans Light" pitchFamily="2" charset="77"/>
              </a:rPr>
            </a:br>
            <a:r>
              <a:rPr lang="es-MX" sz="1600" dirty="0">
                <a:latin typeface="Work Sans Light" pitchFamily="2" charset="77"/>
              </a:rPr>
              <a:t>*Gestionar Productos(Registrar, Agregar ,Eliminar e  Inventario General)</a:t>
            </a:r>
            <a:br>
              <a:rPr lang="es-MX" sz="1600" dirty="0">
                <a:latin typeface="Work Sans Light" pitchFamily="2" charset="77"/>
              </a:rPr>
            </a:br>
            <a:r>
              <a:rPr lang="es-MX" sz="1600" dirty="0">
                <a:latin typeface="Work Sans Light" pitchFamily="2" charset="77"/>
              </a:rPr>
              <a:t>*Registrar Pedido e Historial de Registros</a:t>
            </a:r>
            <a:br>
              <a:rPr lang="es-MX" sz="1600" dirty="0">
                <a:latin typeface="Work Sans Light" pitchFamily="2" charset="77"/>
              </a:rPr>
            </a:br>
            <a:r>
              <a:rPr lang="es-MX" sz="1600" dirty="0">
                <a:latin typeface="Work Sans Light" pitchFamily="2" charset="77"/>
              </a:rPr>
              <a:t>*Generar Reporte</a:t>
            </a:r>
            <a:br>
              <a:rPr lang="es-MX" sz="1600" dirty="0">
                <a:latin typeface="Work Sans Light" pitchFamily="2" charset="77"/>
              </a:rPr>
            </a:br>
            <a:r>
              <a:rPr lang="es-MX" sz="1600" dirty="0">
                <a:latin typeface="Work Sans Light" pitchFamily="2" charset="77"/>
              </a:rPr>
              <a:t>*Solicitar Soporte</a:t>
            </a:r>
            <a:br>
              <a:rPr lang="es-MX" sz="1600" dirty="0">
                <a:latin typeface="Work Sans Light" pitchFamily="2" charset="77"/>
              </a:rPr>
            </a:br>
            <a:endParaRPr lang="es-MX" sz="1600" dirty="0">
              <a:latin typeface="Work Sans Light" pitchFamily="2" charset="77"/>
            </a:endParaRPr>
          </a:p>
          <a:p>
            <a:r>
              <a:rPr lang="es-MX" sz="1600" b="1" dirty="0">
                <a:latin typeface="Work Sans Light" pitchFamily="2" charset="77"/>
              </a:rPr>
              <a:t>Auxiliar:</a:t>
            </a:r>
          </a:p>
          <a:p>
            <a:r>
              <a:rPr lang="es-MX" sz="1600" dirty="0">
                <a:latin typeface="Work Sans Light" pitchFamily="2" charset="77"/>
              </a:rPr>
              <a:t>*Gestionar Productos(Registrar, Agregar ,Eliminar e  Inventario General)</a:t>
            </a:r>
            <a:br>
              <a:rPr lang="es-MX" sz="1600" dirty="0">
                <a:latin typeface="Work Sans Light" pitchFamily="2" charset="77"/>
              </a:rPr>
            </a:br>
            <a:r>
              <a:rPr lang="es-MX" sz="1600" dirty="0">
                <a:latin typeface="Work Sans Light" pitchFamily="2" charset="77"/>
              </a:rPr>
              <a:t>*Registrar Pedido e Historial de Registros</a:t>
            </a:r>
            <a:br>
              <a:rPr lang="es-MX" sz="1600" dirty="0">
                <a:latin typeface="Work Sans Light" pitchFamily="2" charset="77"/>
              </a:rPr>
            </a:br>
            <a:r>
              <a:rPr lang="es-MX" sz="1600" dirty="0">
                <a:latin typeface="Work Sans Light" pitchFamily="2" charset="77"/>
              </a:rPr>
              <a:t>*Solicitar Soporte</a:t>
            </a:r>
          </a:p>
          <a:p>
            <a:pPr marL="342900" indent="-342900">
              <a:buAutoNum type="arabicPeriod"/>
            </a:pPr>
            <a:endParaRPr lang="es-MX" sz="1600" dirty="0">
              <a:latin typeface="Work Sans Light" pitchFamily="2" charset="77"/>
            </a:endParaRPr>
          </a:p>
          <a:p>
            <a:r>
              <a:rPr lang="es-MX" sz="1600" dirty="0">
                <a:latin typeface="Work Sans Light" pitchFamily="2" charset="77"/>
              </a:rPr>
              <a:t>El sistema no permite lo siguiente a ninguno de los roles:</a:t>
            </a:r>
            <a:br>
              <a:rPr lang="es-MX" sz="1600" dirty="0">
                <a:latin typeface="Work Sans Light" pitchFamily="2" charset="77"/>
              </a:rPr>
            </a:br>
            <a:r>
              <a:rPr lang="es-MX" sz="1600" dirty="0">
                <a:latin typeface="Work Sans Light" pitchFamily="2" charset="77"/>
              </a:rPr>
              <a:t>*Modificar la interfaz y opciones de la plataforma</a:t>
            </a:r>
            <a:br>
              <a:rPr lang="es-MX" sz="1600" dirty="0">
                <a:latin typeface="Work Sans Light" pitchFamily="2" charset="77"/>
              </a:rPr>
            </a:br>
            <a:r>
              <a:rPr lang="es-MX" sz="1600" dirty="0">
                <a:latin typeface="Work Sans Light" pitchFamily="2" charset="77"/>
              </a:rPr>
              <a:t>*Crear usuario Administrador</a:t>
            </a:r>
            <a:br>
              <a:rPr lang="es-MX" sz="1600" dirty="0">
                <a:latin typeface="Work Sans Light" pitchFamily="2" charset="77"/>
              </a:rPr>
            </a:br>
            <a:r>
              <a:rPr lang="es-MX" sz="1600" dirty="0">
                <a:latin typeface="Work Sans Light" pitchFamily="2" charset="77"/>
              </a:rPr>
              <a:t>*Cambiar de orden las columnas </a:t>
            </a:r>
          </a:p>
          <a:p>
            <a:r>
              <a:rPr lang="es-MX" sz="1600" dirty="0">
                <a:latin typeface="Work Sans Light" pitchFamily="2" charset="77"/>
              </a:rPr>
              <a:t>*El cliente no tiene interacción con el sistema</a:t>
            </a:r>
            <a:br>
              <a:rPr lang="es-MX" sz="1600" dirty="0">
                <a:latin typeface="Work Sans Light" pitchFamily="2" charset="77"/>
              </a:rPr>
            </a:b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a:endParaRPr>
          </a:p>
          <a:p>
            <a:r>
              <a:rPr lang="es-MX" sz="1600" dirty="0">
                <a:latin typeface="Work Sans Light"/>
              </a:rPr>
              <a:t>Tecnologías: Descripción de tecnologías del proyecto (lector de código, visual estudio </a:t>
            </a:r>
            <a:r>
              <a:rPr lang="es-MX" sz="1600" dirty="0" err="1">
                <a:latin typeface="Work Sans Light"/>
              </a:rPr>
              <a:t>code</a:t>
            </a:r>
            <a:r>
              <a:rPr lang="es-MX" sz="1600" dirty="0">
                <a:latin typeface="Work Sans Light"/>
              </a:rPr>
              <a:t> , HTML – CSS – JAVA)</a:t>
            </a:r>
            <a:endParaRPr lang="es-MX" sz="1600" dirty="0">
              <a:latin typeface="Work Sans Light" pitchFamily="2" charset="77"/>
            </a:endParaRPr>
          </a:p>
          <a:p>
            <a:endParaRPr lang="es-MX" sz="1600" b="1" dirty="0">
              <a:latin typeface="Work Sans Light" pitchFamily="2" charset="77"/>
            </a:endParaRPr>
          </a:p>
          <a:p>
            <a:endParaRPr lang="es-MX" sz="1600" b="1" dirty="0">
              <a:latin typeface="Work Sans Light" pitchFamily="2" charset="77"/>
            </a:endParaRPr>
          </a:p>
        </p:txBody>
      </p:sp>
      <p:pic>
        <p:nvPicPr>
          <p:cNvPr id="3" name="Imagen 2">
            <a:extLst>
              <a:ext uri="{FF2B5EF4-FFF2-40B4-BE49-F238E27FC236}">
                <a16:creationId xmlns:a16="http://schemas.microsoft.com/office/drawing/2014/main" id="{FC5AA1D4-A530-1ACC-3E84-08C59E97D198}"/>
              </a:ext>
            </a:extLst>
          </p:cNvPr>
          <p:cNvPicPr>
            <a:picLocks noChangeAspect="1"/>
          </p:cNvPicPr>
          <p:nvPr/>
        </p:nvPicPr>
        <p:blipFill>
          <a:blip r:embed="rId2"/>
          <a:stretch>
            <a:fillRect/>
          </a:stretch>
        </p:blipFill>
        <p:spPr>
          <a:xfrm>
            <a:off x="8865551" y="466744"/>
            <a:ext cx="737593" cy="626796"/>
          </a:xfrm>
          <a:prstGeom prst="rect">
            <a:avLst/>
          </a:prstGeom>
        </p:spPr>
      </p:pic>
      <p:pic>
        <p:nvPicPr>
          <p:cNvPr id="8" name="Imagen 7">
            <a:extLst>
              <a:ext uri="{FF2B5EF4-FFF2-40B4-BE49-F238E27FC236}">
                <a16:creationId xmlns:a16="http://schemas.microsoft.com/office/drawing/2014/main" id="{1D5856E1-DD61-B8E0-E25B-238466B1990B}"/>
              </a:ext>
            </a:extLst>
          </p:cNvPr>
          <p:cNvPicPr>
            <a:picLocks noChangeAspect="1"/>
          </p:cNvPicPr>
          <p:nvPr/>
        </p:nvPicPr>
        <p:blipFill>
          <a:blip r:embed="rId3"/>
          <a:stretch>
            <a:fillRect/>
          </a:stretch>
        </p:blipFill>
        <p:spPr>
          <a:xfrm>
            <a:off x="9603144" y="508463"/>
            <a:ext cx="1368692" cy="630066"/>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a:solidFill>
                  <a:schemeClr val="bg1"/>
                </a:solidFill>
                <a:latin typeface="Work Sans Medium" pitchFamily="2" charset="77"/>
              </a:rPr>
              <a:t>Entregables Proyecto Formativo</a:t>
            </a:r>
            <a:br>
              <a:rPr lang="es-ES" sz="3200">
                <a:solidFill>
                  <a:schemeClr val="bg1"/>
                </a:solidFill>
                <a:latin typeface="Work Sans Medium" pitchFamily="2" charset="77"/>
              </a:rPr>
            </a:br>
            <a:r>
              <a:rPr lang="es-ES" sz="3200">
                <a:solidFill>
                  <a:schemeClr val="bg1"/>
                </a:solidFill>
                <a:latin typeface="Work Sans Medium" pitchFamily="2" charset="77"/>
              </a:rPr>
              <a:t>por Trimestre</a:t>
            </a:r>
            <a:endParaRPr lang="es-CO" sz="3200">
              <a:solidFill>
                <a:schemeClr val="bg1"/>
              </a:solidFill>
              <a:latin typeface="Work Sans Medium" pitchFamily="2" charset="77"/>
            </a:endParaRP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endParaRPr lang="es-ES" sz="1600" b="1">
              <a:solidFill>
                <a:schemeClr val="bg1"/>
              </a:solidFill>
              <a:latin typeface="Work Sans Light"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a:latin typeface="Work Sans Light" pitchFamily="2" charset="77"/>
              </a:rPr>
              <a:t>Plan de Proyecto</a:t>
            </a:r>
          </a:p>
          <a:p>
            <a:pPr marL="171450" indent="-171450">
              <a:buFont typeface="Arial" panose="020B0604020202020204" pitchFamily="34" charset="0"/>
              <a:buChar char="•"/>
            </a:pPr>
            <a:r>
              <a:rPr lang="es-ES" sz="1400">
                <a:latin typeface="Work Sans Light" pitchFamily="2" charset="77"/>
              </a:rPr>
              <a:t>Levantamiento de Información</a:t>
            </a:r>
          </a:p>
          <a:p>
            <a:pPr marL="171450" indent="-171450">
              <a:buFont typeface="Arial" panose="020B0604020202020204" pitchFamily="34" charset="0"/>
              <a:buChar char="•"/>
            </a:pPr>
            <a:r>
              <a:rPr lang="es-ES" sz="1400">
                <a:latin typeface="Work Sans Light" pitchFamily="2" charset="77"/>
              </a:rPr>
              <a:t>Diagrama de Procesos</a:t>
            </a:r>
          </a:p>
          <a:p>
            <a:pPr marL="171450" indent="-171450">
              <a:buFont typeface="Arial" panose="020B0604020202020204" pitchFamily="34" charset="0"/>
              <a:buChar char="•"/>
            </a:pPr>
            <a:r>
              <a:rPr lang="es-ES" sz="1400">
                <a:latin typeface="Work Sans Light" pitchFamily="2" charset="77"/>
              </a:rPr>
              <a:t>IEEE-830 o Historias de Usuario</a:t>
            </a:r>
          </a:p>
          <a:p>
            <a:pPr marL="171450" indent="-171450">
              <a:buFont typeface="Arial" panose="020B0604020202020204" pitchFamily="34" charset="0"/>
              <a:buChar char="•"/>
            </a:pPr>
            <a:r>
              <a:rPr lang="es-ES" sz="1400">
                <a:latin typeface="Work Sans Light" pitchFamily="2" charset="77"/>
              </a:rPr>
              <a:t>Diagrama Casos de Uso</a:t>
            </a:r>
          </a:p>
          <a:p>
            <a:pPr marL="171450" indent="-171450">
              <a:buFont typeface="Arial" panose="020B0604020202020204" pitchFamily="34" charset="0"/>
              <a:buChar char="•"/>
            </a:pPr>
            <a:r>
              <a:rPr lang="es-ES" sz="1400">
                <a:latin typeface="Work Sans Light" pitchFamily="2" charset="77"/>
              </a:rPr>
              <a:t>Casos de Uso Extendido</a:t>
            </a:r>
          </a:p>
          <a:p>
            <a:pPr marL="171450" indent="-171450">
              <a:buFont typeface="Arial" panose="020B0604020202020204" pitchFamily="34" charset="0"/>
              <a:buChar char="•"/>
            </a:pPr>
            <a:r>
              <a:rPr lang="es-ES" sz="1400">
                <a:latin typeface="Work Sans Light" pitchFamily="2" charset="77"/>
              </a:rPr>
              <a:t>Diagrama de Clases</a:t>
            </a:r>
          </a:p>
          <a:p>
            <a:pPr marL="171450" indent="-171450">
              <a:buFont typeface="Arial" panose="020B0604020202020204" pitchFamily="34" charset="0"/>
              <a:buChar char="•"/>
            </a:pPr>
            <a:r>
              <a:rPr lang="es-ES" sz="1400">
                <a:latin typeface="Work Sans Light" pitchFamily="2" charset="77"/>
              </a:rPr>
              <a:t>Prototipo No Funcional</a:t>
            </a:r>
          </a:p>
          <a:p>
            <a:pPr marL="171450" indent="-171450">
              <a:buFont typeface="Arial" panose="020B0604020202020204" pitchFamily="34" charset="0"/>
              <a:buChar char="•"/>
            </a:pPr>
            <a:r>
              <a:rPr lang="es-ES" sz="1400">
                <a:latin typeface="Work Sans Light" pitchFamily="2" charset="77"/>
              </a:rPr>
              <a:t>Patrón de Diseño</a:t>
            </a:r>
          </a:p>
          <a:p>
            <a:pPr marL="171450" indent="-171450">
              <a:buFont typeface="Arial" panose="020B0604020202020204" pitchFamily="34" charset="0"/>
              <a:buChar char="•"/>
            </a:pPr>
            <a:r>
              <a:rPr lang="es-ES" sz="1400">
                <a:latin typeface="Work Sans Light" pitchFamily="2" charset="77"/>
              </a:rPr>
              <a:t>Entregables</a:t>
            </a:r>
            <a:endParaRPr lang="es-CO" sz="140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a:latin typeface="Work Sans Light" pitchFamily="2" charset="77"/>
              </a:rPr>
              <a:t>Planeación de Pruebas</a:t>
            </a:r>
          </a:p>
          <a:p>
            <a:pPr marL="171450" indent="-171450">
              <a:buFont typeface="Arial" panose="020B0604020202020204" pitchFamily="34" charset="0"/>
              <a:buChar char="•"/>
            </a:pPr>
            <a:r>
              <a:rPr lang="es-MX" sz="1400">
                <a:latin typeface="Work Sans Light" pitchFamily="2" charset="77"/>
              </a:rPr>
              <a:t>Ejecución de Pruebas</a:t>
            </a:r>
          </a:p>
          <a:p>
            <a:pPr marL="171450" indent="-171450">
              <a:buFont typeface="Arial" panose="020B0604020202020204" pitchFamily="34" charset="0"/>
              <a:buChar char="•"/>
            </a:pPr>
            <a:r>
              <a:rPr lang="es-MX" sz="1400">
                <a:latin typeface="Work Sans Light" pitchFamily="2" charset="77"/>
              </a:rPr>
              <a:t>Entregables</a:t>
            </a:r>
            <a:endParaRPr lang="es-CO" sz="140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a:latin typeface="Work Sans Light" pitchFamily="2" charset="77"/>
              </a:rPr>
              <a:t>Manual de Instalación </a:t>
            </a:r>
          </a:p>
          <a:p>
            <a:pPr marL="171450" indent="-171450">
              <a:buFont typeface="Arial" panose="020B0604020202020204" pitchFamily="34" charset="0"/>
              <a:buChar char="•"/>
            </a:pPr>
            <a:r>
              <a:rPr lang="es-MX" sz="1400">
                <a:latin typeface="Work Sans Light" pitchFamily="2" charset="77"/>
              </a:rPr>
              <a:t>Configuración del Servidor de Aplicaciones</a:t>
            </a:r>
          </a:p>
          <a:p>
            <a:pPr marL="171450" indent="-171450">
              <a:buFont typeface="Arial" panose="020B0604020202020204" pitchFamily="34" charset="0"/>
              <a:buChar char="•"/>
            </a:pPr>
            <a:r>
              <a:rPr lang="es-MX" sz="1400">
                <a:latin typeface="Work Sans Light" pitchFamily="2" charset="77"/>
              </a:rPr>
              <a:t>Configuración del Servidor de BBDD</a:t>
            </a:r>
          </a:p>
          <a:p>
            <a:pPr marL="171450" indent="-171450">
              <a:buFont typeface="Arial" panose="020B0604020202020204" pitchFamily="34" charset="0"/>
              <a:buChar char="•"/>
            </a:pPr>
            <a:r>
              <a:rPr lang="es-MX" sz="1400">
                <a:latin typeface="Work Sans Light" pitchFamily="2" charset="77"/>
              </a:rPr>
              <a:t>Entregables</a:t>
            </a:r>
            <a:endParaRPr lang="es-CO" sz="140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Cuarto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a:latin typeface="Work Sans Light" pitchFamily="2" charset="77"/>
              </a:rPr>
              <a:t>Manual de Usuario</a:t>
            </a:r>
          </a:p>
          <a:p>
            <a:pPr marL="171450" indent="-171450">
              <a:buFont typeface="Arial" panose="020B0604020202020204" pitchFamily="34" charset="0"/>
              <a:buChar char="•"/>
            </a:pPr>
            <a:r>
              <a:rPr lang="es-MX" sz="1400">
                <a:latin typeface="Work Sans Light" pitchFamily="2" charset="77"/>
              </a:rPr>
              <a:t>Sistema de Información Web – Remoto</a:t>
            </a:r>
          </a:p>
          <a:p>
            <a:pPr marL="171450" indent="-171450">
              <a:buFont typeface="Arial" panose="020B0604020202020204" pitchFamily="34" charset="0"/>
              <a:buChar char="•"/>
            </a:pPr>
            <a:r>
              <a:rPr lang="es-MX" sz="1400">
                <a:latin typeface="Work Sans Light" pitchFamily="2" charset="77"/>
              </a:rPr>
              <a:t>Entregables</a:t>
            </a:r>
            <a:endParaRPr lang="es-CO" sz="1400">
              <a:latin typeface="Work Sans Light" pitchFamily="2" charset="77"/>
            </a:endParaRPr>
          </a:p>
        </p:txBody>
      </p:sp>
      <p:pic>
        <p:nvPicPr>
          <p:cNvPr id="6" name="Imagen 5">
            <a:extLst>
              <a:ext uri="{FF2B5EF4-FFF2-40B4-BE49-F238E27FC236}">
                <a16:creationId xmlns:a16="http://schemas.microsoft.com/office/drawing/2014/main" id="{A1059C11-163A-2568-E905-54DB515111A9}"/>
              </a:ext>
            </a:extLst>
          </p:cNvPr>
          <p:cNvPicPr>
            <a:picLocks noChangeAspect="1"/>
          </p:cNvPicPr>
          <p:nvPr/>
        </p:nvPicPr>
        <p:blipFill>
          <a:blip r:embed="rId3"/>
          <a:stretch>
            <a:fillRect/>
          </a:stretch>
        </p:blipFill>
        <p:spPr>
          <a:xfrm>
            <a:off x="8865551" y="466744"/>
            <a:ext cx="737593" cy="626796"/>
          </a:xfrm>
          <a:prstGeom prst="rect">
            <a:avLst/>
          </a:prstGeom>
        </p:spPr>
      </p:pic>
      <p:pic>
        <p:nvPicPr>
          <p:cNvPr id="26" name="Imagen 25">
            <a:extLst>
              <a:ext uri="{FF2B5EF4-FFF2-40B4-BE49-F238E27FC236}">
                <a16:creationId xmlns:a16="http://schemas.microsoft.com/office/drawing/2014/main" id="{E58F8192-E1C1-ACFF-EBB0-9A38EC27E672}"/>
              </a:ext>
            </a:extLst>
          </p:cNvPr>
          <p:cNvPicPr>
            <a:picLocks noChangeAspect="1"/>
          </p:cNvPicPr>
          <p:nvPr/>
        </p:nvPicPr>
        <p:blipFill>
          <a:blip r:embed="rId4"/>
          <a:stretch>
            <a:fillRect/>
          </a:stretch>
        </p:blipFill>
        <p:spPr>
          <a:xfrm>
            <a:off x="9603144" y="508463"/>
            <a:ext cx="1368692" cy="630066"/>
          </a:xfrm>
          <a:prstGeom prst="rect">
            <a:avLst/>
          </a:prstGeom>
        </p:spPr>
      </p:pic>
    </p:spTree>
    <p:extLst>
      <p:ext uri="{BB962C8B-B14F-4D97-AF65-F5344CB8AC3E}">
        <p14:creationId xmlns:p14="http://schemas.microsoft.com/office/powerpoint/2010/main" val="284310926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774</Words>
  <Application>Microsoft Office PowerPoint</Application>
  <PresentationFormat>Panorámica</PresentationFormat>
  <Paragraphs>104</Paragraphs>
  <Slides>10</Slides>
  <Notes>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10</vt:i4>
      </vt:variant>
    </vt:vector>
  </HeadingPairs>
  <TitlesOfParts>
    <vt:vector size="17"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Amb 322</cp:lastModifiedBy>
  <cp:revision>147</cp:revision>
  <dcterms:created xsi:type="dcterms:W3CDTF">2020-10-01T23:51:28Z</dcterms:created>
  <dcterms:modified xsi:type="dcterms:W3CDTF">2023-04-20T00:52:42Z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